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6"/>
  </p:notesMasterIdLst>
  <p:handoutMasterIdLst>
    <p:handoutMasterId r:id="rId7"/>
  </p:handoutMasterIdLst>
  <p:sldIdLst>
    <p:sldId id="256" r:id="rId2"/>
    <p:sldId id="347" r:id="rId3"/>
    <p:sldId id="348" r:id="rId4"/>
    <p:sldId id="346" r:id="rId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7F6AAF2-46EE-46F0-AA3E-871932DF227A}">
          <p14:sldIdLst>
            <p14:sldId id="256"/>
            <p14:sldId id="347"/>
            <p14:sldId id="348"/>
            <p14:sldId id="346"/>
          </p14:sldIdLst>
        </p14:section>
        <p14:section name="Раздел без заголовка" id="{5DF11583-1115-4605-809B-87A0A65C1F5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D958"/>
    <a:srgbClr val="EAECF2"/>
    <a:srgbClr val="050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0" autoAdjust="0"/>
    <p:restoredTop sz="94364" autoAdjust="0"/>
  </p:normalViewPr>
  <p:slideViewPr>
    <p:cSldViewPr>
      <p:cViewPr varScale="1">
        <p:scale>
          <a:sx n="114" d="100"/>
          <a:sy n="114" d="100"/>
        </p:scale>
        <p:origin x="7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EC35C0-D8D2-4989-9CD5-BD6EBB79F7AE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578A85-F43B-4101-A33B-4660F0B26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771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D4F0A3-6824-41AC-89F8-A6FE4E7A01FE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58E4AE-2F1C-4723-B021-43CC4AA60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371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Дата 3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9042" indent="-288093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52373" indent="-230475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13322" indent="-230475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74271" indent="-230475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35220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96169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57118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918067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2F3DAD-2DBF-43C0-8045-BEB2EB8CC1A7}" type="datetime1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17.03.2021</a:t>
            </a:fld>
            <a:endParaRPr lang="ru-RU" altLang="ru-RU" smtClean="0">
              <a:latin typeface="Calibri" pitchFamily="34" charset="0"/>
            </a:endParaRPr>
          </a:p>
        </p:txBody>
      </p:sp>
      <p:sp>
        <p:nvSpPr>
          <p:cNvPr id="33797" name="Номер слайда 4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9042" indent="-288093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52373" indent="-230475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13322" indent="-230475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74271" indent="-230475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35220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96169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57118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918067" indent="-230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77C3-BFFF-4160-9349-8FE3184C14D3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8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87FB-EE28-4BB7-9272-1F0425D517C0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3302-54F2-4D33-9E47-344CBECEF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2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8D34-8408-4386-B67F-020BD849C245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7AC6-95A6-43E7-BFB8-2E67EDA6C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7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C564-503F-4099-AC08-19E8DD2AFF1A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EF9F-86F2-4F40-AB27-DF0483DCC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73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950A0-11FB-4DF7-8C44-69274E17B1C2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6900-DA9C-4A5D-BE12-3898CC253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95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EFCB-1C21-4A5D-B088-60B5F5D7F27C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7DFE3-E07A-443B-8C1C-31A97EA55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1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E47E9-5693-46BE-AE0A-B1F0FD6E67FF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7347-3AEB-4975-8E40-79C915CAB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2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2D4E-C86A-46BA-8D0E-6E37E5A46ACC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B196-22B7-436A-A9CE-11B8A9B5D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7F368-A3D3-4C5D-B0EE-A893D1E53B7B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17C0-BC4E-4117-95A0-0EDE8BD66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4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1D9D0-C4BD-41B7-A8DE-E087FCC3AF93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8F05D-9F11-4486-AAF1-4DC812ADC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0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2D98-A3C1-4AA0-BEEB-4B89EAF90458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8867-EAF3-4D7D-B197-667625836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26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996E1-F670-4135-9307-EB424528BAD5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8B75-71D0-4935-8869-213AEB6BA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2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43D6C5C3-FF73-4A78-A368-FD52DB78B74D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02F85A90-1062-4AF5-A1D9-EBD14D2B3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75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44824"/>
            <a:ext cx="7777162" cy="201637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Государственная кадастровая оценка в Ненецком автономном округе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5" name="Picture 2" descr="G:\Сайт\Сайт\457px-Coat_of_arms_of_Nenets_Autonomous_Okru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15888"/>
            <a:ext cx="5619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1269" y="260996"/>
            <a:ext cx="576411" cy="57641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22313" y="5661248"/>
            <a:ext cx="7777162" cy="4321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г. Нарьян-Мар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699" y="1040928"/>
            <a:ext cx="8229600" cy="3574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Актуализация результатов </a:t>
            </a:r>
            <a:r>
              <a:rPr lang="ru-RU" sz="2000" dirty="0"/>
              <a:t>кадастровой оценки </a:t>
            </a:r>
            <a:r>
              <a:rPr lang="ru-RU" sz="2000" dirty="0" smtClean="0"/>
              <a:t>ОКС и ЗУ</a:t>
            </a:r>
            <a:endParaRPr lang="ru-RU" sz="20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42BB-CF98-4391-9687-63633B4F791E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3" name="Picture 2" descr="G:\Сайт\Сайт\457px-Coat_of_arms_of_Nenets_Autonomous_Okru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15888"/>
            <a:ext cx="5619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1043608" y="260648"/>
            <a:ext cx="69135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Управление имущественных и земельных отношений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Ненецкого автономного округа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76433"/>
              </p:ext>
            </p:extLst>
          </p:nvPr>
        </p:nvGraphicFramePr>
        <p:xfrm>
          <a:off x="827584" y="1484784"/>
          <a:ext cx="7682321" cy="343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186"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2018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2019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2022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промышленности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j-ea"/>
                          <a:cs typeface="+mj-cs"/>
                        </a:rPr>
                        <a:t>Подготовка</a:t>
                      </a:r>
                      <a:endParaRPr lang="ru-RU" sz="10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j-ea"/>
                        <a:cs typeface="+mj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Оценка</a:t>
                      </a:r>
                      <a:endParaRPr lang="ru-RU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НП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Оценка</a:t>
                      </a:r>
                      <a:endParaRPr lang="ru-RU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ОКС (здания, </a:t>
                      </a:r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сооружения, помещения )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</a:t>
                      </a:r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с/х назначения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Оценка</a:t>
                      </a:r>
                      <a:endParaRPr lang="ru-RU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</a:t>
                      </a:r>
                      <a:r>
                        <a:rPr lang="ru-RU" sz="1500" kern="1200" dirty="0" err="1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ООТиО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Оценка</a:t>
                      </a:r>
                      <a:endParaRPr lang="ru-RU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</a:t>
                      </a:r>
                      <a:r>
                        <a:rPr lang="ru-RU" sz="1500" kern="1200" baseline="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 запаса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Оценка</a:t>
                      </a:r>
                      <a:endParaRPr lang="ru-RU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лесного фонда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Оценка</a:t>
                      </a:r>
                      <a:endParaRPr lang="ru-RU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74426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водного фонда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Оценка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67191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755576" y="5085184"/>
            <a:ext cx="7776864" cy="12961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300" dirty="0" smtClean="0">
                <a:effectLst/>
              </a:rPr>
              <a:t>ГБУ НАО «Центр кадастровой оценки» создано 31.08.2018. В 2018 году проведена подготовка земель промышленности, в 2019 проведена их оценка. Новая кадастровая стоимость земель промышленности применяется с 01.01.2020.  </a:t>
            </a:r>
          </a:p>
          <a:p>
            <a:pPr algn="just">
              <a:lnSpc>
                <a:spcPct val="100000"/>
              </a:lnSpc>
            </a:pPr>
            <a:r>
              <a:rPr lang="ru-RU" sz="1300" dirty="0" smtClean="0">
                <a:effectLst/>
              </a:rPr>
              <a:t>В 2019 году проведена подготовка к проведению кадастровой оценки земель населённых пунктов и объектов капитального строительства (зданий, сооружений, помещений). ГКО данных объектов проведена в 2020 году. С 01.01.2021 ее результаты вступили в законную силу.</a:t>
            </a:r>
            <a:endParaRPr lang="ru-RU" sz="1400" dirty="0" smtClean="0">
              <a:effectLst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719" y="276077"/>
            <a:ext cx="576411" cy="57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699" y="1040928"/>
            <a:ext cx="8229600" cy="3574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Актуализация результатов </a:t>
            </a:r>
            <a:r>
              <a:rPr lang="ru-RU" sz="2000" dirty="0"/>
              <a:t>кадастровой оценки </a:t>
            </a:r>
            <a:r>
              <a:rPr lang="ru-RU" sz="2000" dirty="0" smtClean="0"/>
              <a:t>ОКС и ЗУ</a:t>
            </a:r>
            <a:endParaRPr lang="ru-RU" sz="20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42BB-CF98-4391-9687-63633B4F791E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3" name="Picture 2" descr="G:\Сайт\Сайт\457px-Coat_of_arms_of_Nenets_Autonomous_Okru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15888"/>
            <a:ext cx="5619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1043608" y="260648"/>
            <a:ext cx="69135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Управление имущественных и земельных отношений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Ненецкого автономного округа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11560" y="1412776"/>
            <a:ext cx="7776864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300" dirty="0" smtClean="0">
                <a:effectLst/>
              </a:rPr>
              <a:t>Согласно пункту 1 части 5 статьи 7 Федерального закона от 31.07.2020 № 269-ФЗ «О внесении изменений в отдельные законодательные акты Российской Федерации», которым внесены изменения в  Закон о государственной кадастровой оценке № 237-ФЗ, вне зависимости от того, когда проводилась ГКО ЗУ на территории субъекта РФ, в 2022 году (а далее – в 2026, 2030 и т.д.) должна </a:t>
            </a:r>
            <a:r>
              <a:rPr lang="ru-RU" sz="1300" dirty="0">
                <a:effectLst/>
              </a:rPr>
              <a:t>быть </a:t>
            </a:r>
            <a:r>
              <a:rPr lang="ru-RU" sz="1300" dirty="0" smtClean="0">
                <a:effectLst/>
              </a:rPr>
              <a:t>проведена ГКО одновременно в отношении всех ЗУ, учтенных в ЕГРН, на территории субъекта РФ.</a:t>
            </a:r>
          </a:p>
          <a:p>
            <a:pPr algn="just">
              <a:lnSpc>
                <a:spcPct val="100000"/>
              </a:lnSpc>
            </a:pPr>
            <a:r>
              <a:rPr lang="ru-RU" sz="1300" dirty="0" smtClean="0">
                <a:effectLst/>
              </a:rPr>
              <a:t>Аналогично ГКО в отношении ОКС – в 2023 (2027, 2031 и так далее).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719" y="276077"/>
            <a:ext cx="576411" cy="57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699" y="1040928"/>
            <a:ext cx="8229600" cy="3574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Актуализация результатов </a:t>
            </a:r>
            <a:r>
              <a:rPr lang="ru-RU" sz="2000" dirty="0"/>
              <a:t>кадастровой оценки </a:t>
            </a:r>
            <a:r>
              <a:rPr lang="ru-RU" sz="2000" dirty="0" smtClean="0"/>
              <a:t>ОКС и ЗУ</a:t>
            </a:r>
            <a:endParaRPr lang="ru-RU" sz="20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42BB-CF98-4391-9687-63633B4F791E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13" name="Picture 2" descr="G:\Сайт\Сайт\457px-Coat_of_arms_of_Nenets_Autonomous_Okru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15888"/>
            <a:ext cx="5619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1043608" y="260648"/>
            <a:ext cx="69135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Управление имущественных и земельных отношений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Ненецкого автономного округа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332005"/>
              </p:ext>
            </p:extLst>
          </p:nvPr>
        </p:nvGraphicFramePr>
        <p:xfrm>
          <a:off x="827584" y="1484784"/>
          <a:ext cx="7682321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007">
                <a:tc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2022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2023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2025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промышленности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j-ea"/>
                          <a:cs typeface="+mj-cs"/>
                        </a:rPr>
                        <a:t>Подготовка</a:t>
                      </a:r>
                      <a:endParaRPr lang="ru-RU" sz="10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j-ea"/>
                        <a:cs typeface="+mj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Оценка</a:t>
                      </a:r>
                      <a:endParaRPr lang="ru-RU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НП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j-ea"/>
                          <a:cs typeface="+mj-cs"/>
                        </a:rPr>
                        <a:t>Подготовка</a:t>
                      </a:r>
                      <a:endParaRPr lang="ru-RU" sz="1000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j-ea"/>
                        <a:cs typeface="+mj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Оценка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</a:t>
                      </a:r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с/х назначения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j-ea"/>
                          <a:cs typeface="+mj-cs"/>
                        </a:rPr>
                        <a:t>Подготовка</a:t>
                      </a:r>
                      <a:endParaRPr lang="ru-RU" sz="1000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j-ea"/>
                        <a:cs typeface="+mj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Оценка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</a:t>
                      </a:r>
                      <a:r>
                        <a:rPr lang="ru-RU" sz="1500" kern="1200" dirty="0" err="1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ООТиО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  <a:endParaRPr lang="ru-RU" sz="1000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Оценка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</a:t>
                      </a:r>
                      <a:r>
                        <a:rPr lang="ru-RU" sz="1500" kern="1200" baseline="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 запаса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  <a:endParaRPr lang="ru-RU" sz="1000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Оценка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лесного фонда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  <a:endParaRPr lang="ru-RU" sz="1000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Оценка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Земли водного фонда</a:t>
                      </a:r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  <a:endParaRPr lang="ru-RU" sz="1000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Оценка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74426"/>
                  </a:ext>
                </a:extLst>
              </a:tr>
              <a:tr h="758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2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ОКС (здания, сооружения, помещения )</a:t>
                      </a:r>
                    </a:p>
                    <a:p>
                      <a:endParaRPr lang="ru-RU" sz="1500" kern="1200" dirty="0">
                        <a:solidFill>
                          <a:schemeClr val="tx2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  <a:endParaRPr lang="ru-RU" sz="1000" kern="1200" noProof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noProof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Оценка</a:t>
                      </a:r>
                      <a:endParaRPr lang="ru-RU" sz="10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/>
                          <a:ea typeface="+mn-ea"/>
                          <a:cs typeface="+mn-cs"/>
                        </a:rPr>
                        <a:t>Использование</a:t>
                      </a:r>
                      <a:endParaRPr lang="ru-RU" sz="1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67191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719" y="276077"/>
            <a:ext cx="576411" cy="57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10379</TotalTime>
  <Words>354</Words>
  <Application>Microsoft Office PowerPoint</Application>
  <PresentationFormat>Экран (4:3)</PresentationFormat>
  <Paragraphs>108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Palatino Linotype</vt:lpstr>
      <vt:lpstr>Исполнительная</vt:lpstr>
      <vt:lpstr>Государственная кадастровая оценка в Ненецком автономном округе </vt:lpstr>
      <vt:lpstr>Актуализация результатов кадастровой оценки ОКС и ЗУ</vt:lpstr>
      <vt:lpstr>Актуализация результатов кадастровой оценки ОКС и ЗУ</vt:lpstr>
      <vt:lpstr>Актуализация результатов кадастровой оценки ОКС и ЗУ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бесплатном предоставлении земельных участков многодетным семьям в Ненецком автономном округе</dc:title>
  <dc:creator>Aleksandr Golgovskiy</dc:creator>
  <cp:lastModifiedBy>Голговская Анастасия Владимировна</cp:lastModifiedBy>
  <cp:revision>466</cp:revision>
  <cp:lastPrinted>2019-06-17T14:28:52Z</cp:lastPrinted>
  <dcterms:created xsi:type="dcterms:W3CDTF">2015-11-07T18:27:16Z</dcterms:created>
  <dcterms:modified xsi:type="dcterms:W3CDTF">2021-03-17T10:44:11Z</dcterms:modified>
</cp:coreProperties>
</file>